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1FA9-9534-49F1-A343-3DA2AB62DE46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7630-AA1D-4676-9F8E-358BAF0F5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1FA9-9534-49F1-A343-3DA2AB62DE46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7630-AA1D-4676-9F8E-358BAF0F5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1FA9-9534-49F1-A343-3DA2AB62DE46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7630-AA1D-4676-9F8E-358BAF0F5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1FA9-9534-49F1-A343-3DA2AB62DE46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7630-AA1D-4676-9F8E-358BAF0F5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1FA9-9534-49F1-A343-3DA2AB62DE46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7630-AA1D-4676-9F8E-358BAF0F5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1FA9-9534-49F1-A343-3DA2AB62DE46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7630-AA1D-4676-9F8E-358BAF0F5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1FA9-9534-49F1-A343-3DA2AB62DE46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7630-AA1D-4676-9F8E-358BAF0F5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1FA9-9534-49F1-A343-3DA2AB62DE46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7630-AA1D-4676-9F8E-358BAF0F5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1FA9-9534-49F1-A343-3DA2AB62DE46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7630-AA1D-4676-9F8E-358BAF0F5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1FA9-9534-49F1-A343-3DA2AB62DE46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7630-AA1D-4676-9F8E-358BAF0F5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1FA9-9534-49F1-A343-3DA2AB62DE46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7630-AA1D-4676-9F8E-358BAF0F5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41FA9-9534-49F1-A343-3DA2AB62DE46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7630-AA1D-4676-9F8E-358BAF0F5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Знаменитые люди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из </a:t>
            </a:r>
            <a:r>
              <a:rPr lang="ru-RU" b="1" dirty="0">
                <a:solidFill>
                  <a:srgbClr val="FF0000"/>
                </a:solidFill>
              </a:rPr>
              <a:t>многодетных семей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8136904" cy="460851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>
                <a:solidFill>
                  <a:srgbClr val="002060"/>
                </a:solidFill>
              </a:rPr>
              <a:t>Существует мнение</a:t>
            </a:r>
            <a:r>
              <a:rPr lang="ru-RU" dirty="0">
                <a:solidFill>
                  <a:srgbClr val="002060"/>
                </a:solidFill>
              </a:rPr>
              <a:t>, что дать «достойное» образование, «поставить на ноги», «вывести в люди», развить неординарную </a:t>
            </a:r>
            <a:r>
              <a:rPr lang="ru-RU" dirty="0" smtClean="0">
                <a:solidFill>
                  <a:srgbClr val="002060"/>
                </a:solidFill>
              </a:rPr>
              <a:t>личность </a:t>
            </a:r>
            <a:r>
              <a:rPr lang="ru-RU" dirty="0">
                <a:solidFill>
                  <a:srgbClr val="002060"/>
                </a:solidFill>
              </a:rPr>
              <a:t>можно только одному-единственному ребенку.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Обратимся к истории </a:t>
            </a:r>
            <a:r>
              <a:rPr lang="ru-RU" dirty="0">
                <a:solidFill>
                  <a:srgbClr val="002060"/>
                </a:solidFill>
              </a:rPr>
              <a:t>и изучим, действительно ли, только единственный ребенок в семье становился известным художником, поэтом, </a:t>
            </a:r>
            <a:r>
              <a:rPr lang="ru-RU" dirty="0" smtClean="0">
                <a:solidFill>
                  <a:srgbClr val="002060"/>
                </a:solidFill>
              </a:rPr>
              <a:t>деятелем </a:t>
            </a:r>
            <a:r>
              <a:rPr lang="ru-RU" dirty="0">
                <a:solidFill>
                  <a:srgbClr val="002060"/>
                </a:solidFill>
              </a:rPr>
              <a:t>науки. </a:t>
            </a:r>
          </a:p>
          <a:p>
            <a:pPr algn="l"/>
            <a:r>
              <a:rPr lang="ru-RU" b="1" dirty="0">
                <a:solidFill>
                  <a:srgbClr val="002060"/>
                </a:solidFill>
              </a:rPr>
              <a:t>О</a:t>
            </a:r>
            <a:r>
              <a:rPr lang="ru-RU" b="1" dirty="0" smtClean="0">
                <a:solidFill>
                  <a:srgbClr val="002060"/>
                </a:solidFill>
              </a:rPr>
              <a:t>братим </a:t>
            </a:r>
            <a:r>
              <a:rPr lang="ru-RU" b="1" dirty="0">
                <a:solidFill>
                  <a:srgbClr val="002060"/>
                </a:solidFill>
              </a:rPr>
              <a:t>внимание </a:t>
            </a:r>
            <a:r>
              <a:rPr lang="ru-RU" dirty="0">
                <a:solidFill>
                  <a:srgbClr val="002060"/>
                </a:solidFill>
              </a:rPr>
              <a:t>на профессию и образованность их родителей, на условия их жизни и материальное положение.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8872" cy="1368152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chemeClr val="accent4">
                    <a:lumMod val="75000"/>
                  </a:schemeClr>
                </a:solidFill>
              </a:rPr>
              <a:t>А как</a:t>
            </a:r>
            <a:endParaRPr lang="ru-RU" sz="36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28" name="AutoShape 4" descr="http://proxy.whoisaaronbrown.com/proxy/https:/img-fotki.yandex.ru/get/5202/121447594.73d/0_166606_cf5a8551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proxy.whoisaaronbrown.com/proxy/https:/img-fotki.yandex.ru/get/5202/121447594.73d/0_166606_cf5a8551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Andromur\Desktop\они родились в многодетной семье\6x3_NC_Ahmatov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501008"/>
            <a:ext cx="6624736" cy="331236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88640"/>
            <a:ext cx="6587777" cy="324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://proxy.whoisaaronbrown.com/proxy/https:/img-fotki.yandex.ru/get/5202/121447594.73d/0_166606_cf5a8551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proxy.whoisaaronbrown.com/proxy/https:/img-fotki.yandex.ru/get/5202/121447594.73d/0_166606_cf5a8551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260648"/>
            <a:ext cx="66689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645024"/>
            <a:ext cx="6264696" cy="311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://proxy.whoisaaronbrown.com/proxy/https:/img-fotki.yandex.ru/get/5202/121447594.73d/0_166606_cf5a8551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proxy.whoisaaronbrown.com/proxy/https:/img-fotki.yandex.ru/get/5202/121447594.73d/0_166606_cf5a8551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57531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573016"/>
            <a:ext cx="6048672" cy="300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88640"/>
            <a:ext cx="5482952" cy="122899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Кустодиев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Борис Михайлович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628800"/>
            <a:ext cx="5472608" cy="489654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Б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ыл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четвертым ребенком в семье.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Отец-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преподаватель духовной семинарии – умер, когда мальчику еще не было и двух лет.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Но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мать - Екатерина Прохоровна - окружила детей таким теплом и любовью, что свет этой любви согревал их всю жизнь. Она сумела не только прокормить детей на мизерную пенсию, но и дала им хорошее воспитание - читала вслух, играла на фортепиано, пела, устраивала домашние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спектакли.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Кустодиев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перенял материнскую любовь к музыке и сам играл на фортепиано и скрипке.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Кустодиев. Купчиха за чае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2775366" cy="2803119"/>
          </a:xfrm>
          <a:prstGeom prst="rect">
            <a:avLst/>
          </a:prstGeom>
          <a:noFill/>
        </p:spPr>
      </p:pic>
      <p:sp>
        <p:nvSpPr>
          <p:cNvPr id="1028" name="AutoShape 4" descr="http://proxy.whoisaaronbrown.com/proxy/https:/img-fotki.yandex.ru/get/5202/121447594.73d/0_166606_cf5a8551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proxy.whoisaaronbrown.com/proxy/https:/img-fotki.yandex.ru/get/5202/121447594.73d/0_166606_cf5a8551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1"/>
            <a:ext cx="2808312" cy="334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120680" cy="864096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Репин Илья Ефимович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980728"/>
            <a:ext cx="4608512" cy="5760640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 </a:t>
            </a: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>Родился </a:t>
            </a:r>
            <a:r>
              <a:rPr lang="ru-RU" sz="8000" b="1" dirty="0">
                <a:solidFill>
                  <a:schemeClr val="accent2">
                    <a:lumMod val="75000"/>
                  </a:schemeClr>
                </a:solidFill>
              </a:rPr>
              <a:t>четвертым </a:t>
            </a: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Его </a:t>
            </a:r>
            <a:r>
              <a:rPr lang="ru-RU" sz="8000" dirty="0">
                <a:solidFill>
                  <a:schemeClr val="accent2">
                    <a:lumMod val="75000"/>
                  </a:schemeClr>
                </a:solidFill>
              </a:rPr>
              <a:t>отец служил рядовым уланского полка</a:t>
            </a: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«Мне </a:t>
            </a:r>
            <a:r>
              <a:rPr lang="ru-RU" sz="8000" dirty="0">
                <a:solidFill>
                  <a:schemeClr val="accent2">
                    <a:lumMod val="75000"/>
                  </a:schemeClr>
                </a:solidFill>
              </a:rPr>
              <a:t>часто хотелось есть. Очень вкусен был черный хлеб с крупной серой солью, но и его давали </a:t>
            </a: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понемногу»</a:t>
            </a:r>
          </a:p>
          <a:p>
            <a:r>
              <a:rPr lang="ru-RU" sz="8000" dirty="0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огда </a:t>
            </a:r>
            <a:r>
              <a:rPr lang="ru-RU" sz="8000" dirty="0">
                <a:solidFill>
                  <a:schemeClr val="accent2">
                    <a:lumMod val="75000"/>
                  </a:schemeClr>
                </a:solidFill>
              </a:rPr>
              <a:t>отец Репина вышел в отставку и вернулся домой, он вывел семью из нищенства, занявшись скупкой и продажей лошадей. </a:t>
            </a:r>
            <a:endParaRPr lang="ru-RU" sz="8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Читать </a:t>
            </a:r>
            <a:r>
              <a:rPr lang="ru-RU" sz="8000" dirty="0">
                <a:solidFill>
                  <a:schemeClr val="accent2">
                    <a:lumMod val="75000"/>
                  </a:schemeClr>
                </a:solidFill>
              </a:rPr>
              <a:t>и писать Илья Репин вместе с сестрой и братьями научился у матери</a:t>
            </a: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 Татьяна Степановна завела у себя небольшую домашнюю школу.</a:t>
            </a:r>
          </a:p>
          <a:p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Кроме </a:t>
            </a:r>
            <a:r>
              <a:rPr lang="ru-RU" sz="8000" dirty="0">
                <a:solidFill>
                  <a:schemeClr val="accent2">
                    <a:lumMod val="75000"/>
                  </a:schemeClr>
                </a:solidFill>
              </a:rPr>
              <a:t>своих детей, здесь обучалось около десятка ребят из соседних домов. </a:t>
            </a:r>
            <a:endParaRPr lang="ru-RU" sz="8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Грамоте</a:t>
            </a:r>
            <a:r>
              <a:rPr lang="ru-RU" sz="8000" dirty="0">
                <a:solidFill>
                  <a:schemeClr val="accent2">
                    <a:lumMod val="75000"/>
                  </a:schemeClr>
                </a:solidFill>
              </a:rPr>
              <a:t>, чистописанию и </a:t>
            </a: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Закону </a:t>
            </a:r>
            <a:r>
              <a:rPr lang="ru-RU" sz="8000" dirty="0">
                <a:solidFill>
                  <a:schemeClr val="accent2">
                    <a:lumMod val="75000"/>
                  </a:schemeClr>
                </a:solidFill>
              </a:rPr>
              <a:t>Божьему обучал пономарь церкви.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1028" name="AutoShape 4" descr="http://proxy.whoisaaronbrown.com/proxy/https:/img-fotki.yandex.ru/get/5202/121447594.73d/0_166606_cf5a8551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proxy.whoisaaronbrown.com/proxy/https:/img-fotki.yandex.ru/get/5202/121447594.73d/0_166606_cf5a8551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Репин. Бурлаки на Вол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21088"/>
            <a:ext cx="4181108" cy="1944216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3803318" cy="285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15699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Пушкин Александр Сергеевич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340768"/>
            <a:ext cx="4320480" cy="5184576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Был </a:t>
            </a:r>
            <a:r>
              <a:rPr lang="ru-RU" sz="3800" b="1" dirty="0">
                <a:solidFill>
                  <a:schemeClr val="tx2">
                    <a:lumMod val="75000"/>
                  </a:schemeClr>
                </a:solidFill>
              </a:rPr>
              <a:t>вторым ребенком 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</a:rPr>
              <a:t>в семье, всего детей было четверо. </a:t>
            </a:r>
            <a:endParaRPr lang="ru-RU" sz="3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«До 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</a:rPr>
              <a:t>одиннадцатилетнего возраста он воспитывался в родительском доме</a:t>
            </a:r>
            <a:r>
              <a:rPr lang="ru-RU" sz="3800" b="1" dirty="0">
                <a:solidFill>
                  <a:schemeClr val="tx2">
                    <a:lumMod val="75000"/>
                  </a:schemeClr>
                </a:solidFill>
              </a:rPr>
              <a:t>. Страсть к поэзии появилась в нем с первыми понятиями: 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</a:rPr>
              <a:t>на восьмом году возраста, умея уже читать и писать, он сочинял на французском языке маленькие комедии и эпиграммы на своих учителей. </a:t>
            </a:r>
          </a:p>
          <a:p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Ребенок 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</a:rPr>
              <a:t>проводил бессонные ночи и тайком в кабинете отца пожирал книги одну за другою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28" name="AutoShape 4" descr="http://proxy.whoisaaronbrown.com/proxy/https:/img-fotki.yandex.ru/get/5202/121447594.73d/0_166606_cf5a8551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proxy.whoisaaronbrown.com/proxy/https:/img-fotki.yandex.ru/get/5202/121447594.73d/0_166606_cf5a8551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69" name="Picture 1" descr="C:\Users\Andromur\Desktop\они родились в многодетной семье\fed74a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040683" cy="489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88640"/>
            <a:ext cx="4968552" cy="79208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Чехов Антон Павлович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908720"/>
            <a:ext cx="5112568" cy="561662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Был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третьим из пяти детей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семье.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Распорядок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дня у детей в семье Чеховых был вовсе не детским.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День занимали заботы об отцовской лавке, которая работала с 5 утра до 11 вечера, бесконечные спевки в церковном хоре, который отец стремился сделать лучшим в городе, учебой в гимназии. Кроме того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дети учились ремеслу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так Антон, например, осваивал портняжное дело.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Отец его был строгий и хотел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видеть своих детей образованными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более счастливыми, чем он сам. Он нанимал преподавателей музыки и иностранных языков для занятий с детьми, все они учились в гимназии.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Влияние матери было смягчающим.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Антон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Павлович Чехов говорил о своей семье и детстве: «Талант в нас со стороны отца, а душа со стороны матери».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28" name="AutoShape 4" descr="http://proxy.whoisaaronbrown.com/proxy/https:/img-fotki.yandex.ru/get/5202/121447594.73d/0_166606_cf5a8551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proxy.whoisaaronbrown.com/proxy/https:/img-fotki.yandex.ru/get/5202/121447594.73d/0_166606_cf5a8551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 descr="C:\Users\Andromur\Desktop\они родились в многодетной семье\1391409930_172763708_chekhov_140-190_for_co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3324586" cy="4567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05064"/>
            <a:ext cx="2448272" cy="151216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Гагарин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Юрий Алексеевич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3429000"/>
            <a:ext cx="5976664" cy="3096344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</a:rPr>
              <a:t>Был 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третьим ребенком </a:t>
            </a:r>
            <a:r>
              <a:rPr lang="ru-RU" sz="9600" dirty="0">
                <a:solidFill>
                  <a:schemeClr val="accent1">
                    <a:lumMod val="75000"/>
                  </a:schemeClr>
                </a:solidFill>
              </a:rPr>
              <a:t>в семье (всего детей в семье было четверо). </a:t>
            </a:r>
            <a:endParaRPr lang="ru-RU" sz="9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</a:rPr>
              <a:t>Его семья была самой обычной крестьянской </a:t>
            </a: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</a:rPr>
              <a:t>(колхозной): </a:t>
            </a:r>
            <a:r>
              <a:rPr lang="ru-RU" sz="9600" dirty="0">
                <a:solidFill>
                  <a:schemeClr val="accent1">
                    <a:lumMod val="75000"/>
                  </a:schemeClr>
                </a:solidFill>
              </a:rPr>
              <a:t>отец его окончил всего два класса, но многим интересовался в жизни, был мастером на все руки, мать не получила никакого образования. </a:t>
            </a:r>
            <a:endParaRPr lang="ru-RU" sz="9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9600" dirty="0">
                <a:solidFill>
                  <a:schemeClr val="accent1">
                    <a:lumMod val="75000"/>
                  </a:schemeClr>
                </a:solidFill>
              </a:rPr>
              <a:t>их семье был 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очень силен авторитет отца</a:t>
            </a:r>
            <a:r>
              <a:rPr lang="ru-RU" sz="9600" dirty="0">
                <a:solidFill>
                  <a:schemeClr val="accent1">
                    <a:lumMod val="75000"/>
                  </a:schemeClr>
                </a:solidFill>
              </a:rPr>
              <a:t>, который прививал детям любовь к ближним и уважение к старшим.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1028" name="AutoShape 4" descr="http://proxy.whoisaaronbrown.com/proxy/https:/img-fotki.yandex.ru/get/5202/121447594.73d/0_166606_cf5a8551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proxy.whoisaaronbrown.com/proxy/https:/img-fotki.yandex.ru/get/5202/121447594.73d/0_166606_cf5a8551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9" y="188641"/>
            <a:ext cx="4464495" cy="318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3645024"/>
            <a:ext cx="7920880" cy="2880320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>
                <a:solidFill>
                  <a:srgbClr val="C00000"/>
                </a:solidFill>
              </a:rPr>
              <a:t>Дмитрий Иванович Менделеев</a:t>
            </a:r>
            <a:r>
              <a:rPr lang="ru-RU" sz="7200" dirty="0">
                <a:solidFill>
                  <a:srgbClr val="C00000"/>
                </a:solidFill>
              </a:rPr>
              <a:t> был последним </a:t>
            </a:r>
            <a:r>
              <a:rPr lang="ru-RU" sz="7200" b="1" u="sng" dirty="0">
                <a:solidFill>
                  <a:srgbClr val="C00000"/>
                </a:solidFill>
              </a:rPr>
              <a:t>семнадцатым ребенком </a:t>
            </a:r>
            <a:r>
              <a:rPr lang="ru-RU" sz="7200" dirty="0">
                <a:solidFill>
                  <a:srgbClr val="C00000"/>
                </a:solidFill>
              </a:rPr>
              <a:t>в семье</a:t>
            </a:r>
            <a:r>
              <a:rPr lang="ru-RU" sz="72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7200" dirty="0" smtClean="0">
                <a:solidFill>
                  <a:srgbClr val="C00000"/>
                </a:solidFill>
              </a:rPr>
              <a:t>Родом </a:t>
            </a:r>
            <a:r>
              <a:rPr lang="ru-RU" sz="7200" dirty="0">
                <a:solidFill>
                  <a:srgbClr val="C00000"/>
                </a:solidFill>
              </a:rPr>
              <a:t>он из русской православной семьи. </a:t>
            </a:r>
            <a:r>
              <a:rPr lang="ru-RU" sz="7200" b="1" dirty="0">
                <a:solidFill>
                  <a:srgbClr val="C00000"/>
                </a:solidFill>
              </a:rPr>
              <a:t>Его дед был священником. </a:t>
            </a:r>
            <a:endParaRPr lang="ru-RU" sz="7200" b="1" dirty="0" smtClean="0">
              <a:solidFill>
                <a:srgbClr val="C00000"/>
              </a:solidFill>
            </a:endParaRPr>
          </a:p>
          <a:p>
            <a:r>
              <a:rPr lang="ru-RU" sz="7200" b="1" dirty="0" smtClean="0">
                <a:solidFill>
                  <a:srgbClr val="C00000"/>
                </a:solidFill>
              </a:rPr>
              <a:t>Отец </a:t>
            </a:r>
            <a:r>
              <a:rPr lang="ru-RU" sz="7200" b="1" dirty="0">
                <a:solidFill>
                  <a:srgbClr val="C00000"/>
                </a:solidFill>
              </a:rPr>
              <a:t>был директором гимназии</a:t>
            </a:r>
            <a:r>
              <a:rPr lang="ru-RU" sz="7200" dirty="0">
                <a:solidFill>
                  <a:srgbClr val="C00000"/>
                </a:solidFill>
              </a:rPr>
              <a:t>, но в год рождения будущего ученого он серьезно заболел и потерял работу. </a:t>
            </a:r>
            <a:endParaRPr lang="ru-RU" sz="7200" dirty="0" smtClean="0">
              <a:solidFill>
                <a:srgbClr val="C00000"/>
              </a:solidFill>
            </a:endParaRPr>
          </a:p>
          <a:p>
            <a:r>
              <a:rPr lang="ru-RU" sz="7200" b="1" dirty="0" smtClean="0">
                <a:solidFill>
                  <a:srgbClr val="C00000"/>
                </a:solidFill>
              </a:rPr>
              <a:t>Все </a:t>
            </a:r>
            <a:r>
              <a:rPr lang="ru-RU" sz="7200" b="1" dirty="0">
                <a:solidFill>
                  <a:srgbClr val="C00000"/>
                </a:solidFill>
              </a:rPr>
              <a:t>семейные тяготы перешли на плечи его матери</a:t>
            </a:r>
            <a:r>
              <a:rPr lang="ru-RU" sz="7200" dirty="0">
                <a:solidFill>
                  <a:srgbClr val="C00000"/>
                </a:solidFill>
              </a:rPr>
              <a:t>, женщине выдающегося ума и энергии. </a:t>
            </a:r>
            <a:r>
              <a:rPr lang="ru-RU" sz="7200" b="1" dirty="0">
                <a:solidFill>
                  <a:srgbClr val="C00000"/>
                </a:solidFill>
              </a:rPr>
              <a:t>Семья жила на очень скромные средства: </a:t>
            </a:r>
            <a:r>
              <a:rPr lang="ru-RU" sz="7200" dirty="0">
                <a:solidFill>
                  <a:srgbClr val="C00000"/>
                </a:solidFill>
              </a:rPr>
              <a:t>пенсию и совсем небольшой доход от стеклянного завода. </a:t>
            </a:r>
            <a:endParaRPr lang="ru-RU" sz="7200" dirty="0" smtClean="0">
              <a:solidFill>
                <a:srgbClr val="C00000"/>
              </a:solidFill>
            </a:endParaRPr>
          </a:p>
          <a:p>
            <a:r>
              <a:rPr lang="ru-RU" sz="7200" b="1" dirty="0" smtClean="0">
                <a:solidFill>
                  <a:srgbClr val="C00000"/>
                </a:solidFill>
              </a:rPr>
              <a:t>Мама </a:t>
            </a:r>
            <a:r>
              <a:rPr lang="ru-RU" sz="7200" b="1" dirty="0">
                <a:solidFill>
                  <a:srgbClr val="C00000"/>
                </a:solidFill>
              </a:rPr>
              <a:t>Менделеева заботилась о детях</a:t>
            </a:r>
            <a:r>
              <a:rPr lang="ru-RU" sz="7200" dirty="0">
                <a:solidFill>
                  <a:srgbClr val="C00000"/>
                </a:solidFill>
              </a:rPr>
              <a:t>, которые получили очень хорошее образование. По вечерам Мария Менделеева </a:t>
            </a:r>
            <a:r>
              <a:rPr lang="ru-RU" sz="7200" b="1" dirty="0">
                <a:solidFill>
                  <a:srgbClr val="C00000"/>
                </a:solidFill>
              </a:rPr>
              <a:t>собирала всех в гостиной и играла на фортепиано и читала вслух.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28" name="AutoShape 4" descr="http://proxy.whoisaaronbrown.com/proxy/https:/img-fotki.yandex.ru/get/5202/121447594.73d/0_166606_cf5a8551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proxy.whoisaaronbrown.com/proxy/https:/img-fotki.yandex.ru/get/5202/121447594.73d/0_166606_cf5a8551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506306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31640" y="4797152"/>
            <a:ext cx="7211144" cy="1124744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88640"/>
            <a:ext cx="4536504" cy="86409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FF0066"/>
                </a:solidFill>
              </a:rPr>
              <a:t>Елена Васильевна Малышева</a:t>
            </a:r>
            <a:r>
              <a:rPr lang="ru-RU" sz="3600" dirty="0" smtClean="0">
                <a:solidFill>
                  <a:srgbClr val="FF0066"/>
                </a:solidFill>
              </a:rPr>
              <a:t> 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340768"/>
            <a:ext cx="4680520" cy="5184576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 smtClean="0">
                <a:solidFill>
                  <a:srgbClr val="FF0066"/>
                </a:solidFill>
              </a:rPr>
              <a:t>Р</a:t>
            </a:r>
            <a:r>
              <a:rPr lang="ru-RU" sz="3800" dirty="0" smtClean="0">
                <a:solidFill>
                  <a:srgbClr val="FF0066"/>
                </a:solidFill>
              </a:rPr>
              <a:t>оссийский </a:t>
            </a:r>
            <a:r>
              <a:rPr lang="ru-RU" sz="3800" dirty="0" smtClean="0">
                <a:solidFill>
                  <a:srgbClr val="FF0066"/>
                </a:solidFill>
              </a:rPr>
              <a:t>врач, </a:t>
            </a:r>
            <a:r>
              <a:rPr lang="ru-RU" sz="3800" dirty="0" smtClean="0">
                <a:solidFill>
                  <a:srgbClr val="FF0066"/>
                </a:solidFill>
              </a:rPr>
              <a:t>телеведущая. </a:t>
            </a:r>
          </a:p>
          <a:p>
            <a:r>
              <a:rPr lang="ru-RU" sz="3800" b="1" dirty="0" smtClean="0">
                <a:solidFill>
                  <a:srgbClr val="FF0066"/>
                </a:solidFill>
              </a:rPr>
              <a:t>Р</a:t>
            </a:r>
            <a:r>
              <a:rPr lang="ru-RU" sz="3800" b="1" dirty="0" smtClean="0">
                <a:solidFill>
                  <a:srgbClr val="FF0066"/>
                </a:solidFill>
              </a:rPr>
              <a:t>одилась </a:t>
            </a:r>
            <a:r>
              <a:rPr lang="ru-RU" sz="3800" b="1" dirty="0" smtClean="0">
                <a:solidFill>
                  <a:srgbClr val="FF0066"/>
                </a:solidFill>
              </a:rPr>
              <a:t>в семье врачей, имеет старшую сестру и брата-двойняшку</a:t>
            </a:r>
            <a:r>
              <a:rPr lang="ru-RU" sz="3800" dirty="0" smtClean="0">
                <a:solidFill>
                  <a:srgbClr val="FF0066"/>
                </a:solidFill>
              </a:rPr>
              <a:t>. Все дети впоследствии стали врачами. </a:t>
            </a:r>
            <a:endParaRPr lang="ru-RU" sz="3800" dirty="0" smtClean="0">
              <a:solidFill>
                <a:srgbClr val="FF0066"/>
              </a:solidFill>
            </a:endParaRPr>
          </a:p>
          <a:p>
            <a:r>
              <a:rPr lang="ru-RU" sz="3800" dirty="0" smtClean="0">
                <a:solidFill>
                  <a:srgbClr val="FF0066"/>
                </a:solidFill>
              </a:rPr>
              <a:t>«</a:t>
            </a:r>
            <a:r>
              <a:rPr lang="ru-RU" sz="3800" b="1" dirty="0" smtClean="0">
                <a:solidFill>
                  <a:srgbClr val="FF0066"/>
                </a:solidFill>
              </a:rPr>
              <a:t>Родители нас безмерно любили, много занимались нами, всячески развивали и образовывали</a:t>
            </a:r>
            <a:r>
              <a:rPr lang="ru-RU" sz="3800" dirty="0" smtClean="0">
                <a:solidFill>
                  <a:srgbClr val="FF0066"/>
                </a:solidFill>
              </a:rPr>
              <a:t>, - вспоминала телеведущая. - Но </a:t>
            </a:r>
            <a:r>
              <a:rPr lang="ru-RU" sz="3800" b="1" dirty="0" smtClean="0">
                <a:solidFill>
                  <a:srgbClr val="FF0066"/>
                </a:solidFill>
              </a:rPr>
              <a:t>и требовали с нас много, вольностей не допускалось. </a:t>
            </a:r>
            <a:r>
              <a:rPr lang="ru-RU" sz="3800" dirty="0" smtClean="0">
                <a:solidFill>
                  <a:srgbClr val="FF0066"/>
                </a:solidFill>
              </a:rPr>
              <a:t>Например, я была солисткой хора, который выступал на всевозможных праздниках и торжественных мероприятиях. И в дни выступлений всех участников хора освобождали от занятий. Но меня мама каждый раз будила в семь утра и отправляла в школу. </a:t>
            </a:r>
            <a:r>
              <a:rPr lang="ru-RU" sz="3800" dirty="0" smtClean="0">
                <a:solidFill>
                  <a:srgbClr val="FF0066"/>
                </a:solidFill>
              </a:rPr>
              <a:t>                                             Я </a:t>
            </a:r>
            <a:r>
              <a:rPr lang="ru-RU" sz="3800" dirty="0" smtClean="0">
                <a:solidFill>
                  <a:srgbClr val="FF0066"/>
                </a:solidFill>
              </a:rPr>
              <a:t>возмущалась: «Как ты можешь, никто же не идет, почему я должна?!» </a:t>
            </a:r>
            <a:r>
              <a:rPr lang="ru-RU" sz="3800" dirty="0" smtClean="0">
                <a:solidFill>
                  <a:srgbClr val="FF0066"/>
                </a:solidFill>
              </a:rPr>
              <a:t>                             На </a:t>
            </a:r>
            <a:r>
              <a:rPr lang="ru-RU" sz="3800" dirty="0" smtClean="0">
                <a:solidFill>
                  <a:srgbClr val="FF0066"/>
                </a:solidFill>
              </a:rPr>
              <a:t>что она говорила: </a:t>
            </a:r>
            <a:r>
              <a:rPr lang="ru-RU" sz="3800" b="1" dirty="0" smtClean="0">
                <a:solidFill>
                  <a:srgbClr val="FF0066"/>
                </a:solidFill>
              </a:rPr>
              <a:t>«Потому что у тебя свой путь. Ты обязана учиться».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28" name="AutoShape 4" descr="http://proxy.whoisaaronbrown.com/proxy/https:/img-fotki.yandex.ru/get/5202/121447594.73d/0_166606_cf5a8551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proxy.whoisaaronbrown.com/proxy/https:/img-fotki.yandex.ru/get/5202/121447594.73d/0_166606_cf5a8551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Andromur\Desktop\они родились в многодетной семье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91980" cy="3891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20880" cy="864096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chemeClr val="accent4">
                    <a:lumMod val="75000"/>
                  </a:schemeClr>
                </a:solidFill>
              </a:rPr>
              <a:t>А </a:t>
            </a:r>
            <a:r>
              <a:rPr lang="ru-RU" sz="3600" b="1" u="sng" dirty="0" smtClean="0">
                <a:solidFill>
                  <a:schemeClr val="accent4">
                    <a:lumMod val="75000"/>
                  </a:schemeClr>
                </a:solidFill>
              </a:rPr>
              <a:t>как же обстоят дела у талантливых </a:t>
            </a:r>
            <a:r>
              <a:rPr lang="ru-RU" sz="3600" b="1" u="sng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600" b="1" u="sng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b="1" u="sng" dirty="0" smtClean="0">
                <a:solidFill>
                  <a:schemeClr val="accent4">
                    <a:lumMod val="75000"/>
                  </a:schemeClr>
                </a:solidFill>
              </a:rPr>
              <a:t>и </a:t>
            </a:r>
            <a:r>
              <a:rPr lang="ru-RU" sz="3600" b="1" u="sng" dirty="0" smtClean="0">
                <a:solidFill>
                  <a:schemeClr val="accent4">
                    <a:lumMod val="75000"/>
                  </a:schemeClr>
                </a:solidFill>
              </a:rPr>
              <a:t>знаменитых людей за границей? </a:t>
            </a:r>
            <a:endParaRPr lang="ru-RU" sz="36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136904" cy="5328592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</a:rPr>
              <a:t>Л.В. Бетховен </a:t>
            </a:r>
            <a:r>
              <a:rPr lang="ru-RU" sz="5100" dirty="0" smtClean="0">
                <a:solidFill>
                  <a:schemeClr val="accent1">
                    <a:lumMod val="75000"/>
                  </a:schemeClr>
                </a:solidFill>
              </a:rPr>
              <a:t>– первый из семи детей в семье;</a:t>
            </a:r>
          </a:p>
          <a:p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</a:rPr>
              <a:t>И.С. Бах </a:t>
            </a:r>
            <a:r>
              <a:rPr lang="ru-RU" sz="5100" dirty="0" smtClean="0">
                <a:solidFill>
                  <a:schemeClr val="accent1">
                    <a:lumMod val="75000"/>
                  </a:schemeClr>
                </a:solidFill>
              </a:rPr>
              <a:t>был шестым ребенком в семье;</a:t>
            </a:r>
          </a:p>
          <a:p>
            <a:r>
              <a:rPr lang="ru-RU" sz="5100" b="1" dirty="0" err="1" smtClean="0">
                <a:solidFill>
                  <a:schemeClr val="accent1">
                    <a:lumMod val="75000"/>
                  </a:schemeClr>
                </a:solidFill>
              </a:rPr>
              <a:t>Астрид</a:t>
            </a:r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</a:rPr>
              <a:t> Линдгрен </a:t>
            </a:r>
            <a:r>
              <a:rPr lang="ru-RU" sz="5100" dirty="0" smtClean="0">
                <a:solidFill>
                  <a:schemeClr val="accent1">
                    <a:lumMod val="75000"/>
                  </a:schemeClr>
                </a:solidFill>
              </a:rPr>
              <a:t>- второй ребенок из четырех;</a:t>
            </a:r>
          </a:p>
          <a:p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</a:rPr>
              <a:t>У Джона </a:t>
            </a:r>
            <a:r>
              <a:rPr lang="ru-RU" sz="5100" b="1" dirty="0" err="1" smtClean="0">
                <a:solidFill>
                  <a:schemeClr val="accent1">
                    <a:lumMod val="75000"/>
                  </a:schemeClr>
                </a:solidFill>
              </a:rPr>
              <a:t>Д.Рокфеллера-старшего</a:t>
            </a:r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5100" dirty="0" smtClean="0">
                <a:solidFill>
                  <a:schemeClr val="accent1">
                    <a:lumMod val="75000"/>
                  </a:schemeClr>
                </a:solidFill>
              </a:rPr>
              <a:t>было еще три сестры;</a:t>
            </a:r>
          </a:p>
          <a:p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</a:rPr>
              <a:t>Стивен Спилберг</a:t>
            </a:r>
            <a:r>
              <a:rPr lang="ru-RU" sz="5100" dirty="0" smtClean="0">
                <a:solidFill>
                  <a:schemeClr val="accent1">
                    <a:lumMod val="75000"/>
                  </a:schemeClr>
                </a:solidFill>
              </a:rPr>
              <a:t> имеет трех младших сестер;</a:t>
            </a:r>
          </a:p>
          <a:p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</a:rPr>
              <a:t>Мел </a:t>
            </a:r>
            <a:r>
              <a:rPr lang="ru-RU" sz="5100" b="1" dirty="0" err="1" smtClean="0">
                <a:solidFill>
                  <a:schemeClr val="accent1">
                    <a:lumMod val="75000"/>
                  </a:schemeClr>
                </a:solidFill>
              </a:rPr>
              <a:t>Гибсон</a:t>
            </a:r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5100" dirty="0" smtClean="0">
                <a:solidFill>
                  <a:schemeClr val="accent1">
                    <a:lumMod val="75000"/>
                  </a:schemeClr>
                </a:solidFill>
              </a:rPr>
              <a:t>- шестой ребенок из одиннадцати;</a:t>
            </a:r>
          </a:p>
          <a:p>
            <a:r>
              <a:rPr lang="ru-RU" sz="5100" b="1" dirty="0" err="1" smtClean="0">
                <a:solidFill>
                  <a:schemeClr val="accent1">
                    <a:lumMod val="75000"/>
                  </a:schemeClr>
                </a:solidFill>
              </a:rPr>
              <a:t>Мирей</a:t>
            </a:r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5100" b="1" dirty="0" err="1" smtClean="0">
                <a:solidFill>
                  <a:schemeClr val="accent1">
                    <a:lumMod val="75000"/>
                  </a:schemeClr>
                </a:solidFill>
              </a:rPr>
              <a:t>Матье</a:t>
            </a:r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5100" dirty="0" smtClean="0">
                <a:solidFill>
                  <a:schemeClr val="accent1">
                    <a:lumMod val="75000"/>
                  </a:schemeClr>
                </a:solidFill>
              </a:rPr>
              <a:t>- старшая из четырнадцати братьев и сестер;</a:t>
            </a:r>
          </a:p>
          <a:p>
            <a:r>
              <a:rPr lang="ru-RU" sz="5100" dirty="0" smtClean="0">
                <a:solidFill>
                  <a:schemeClr val="accent1">
                    <a:lumMod val="75000"/>
                  </a:schemeClr>
                </a:solidFill>
              </a:rPr>
              <a:t>У </a:t>
            </a:r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</a:rPr>
              <a:t>Бреда Пита </a:t>
            </a:r>
            <a:r>
              <a:rPr lang="ru-RU" sz="5100" dirty="0" smtClean="0">
                <a:solidFill>
                  <a:schemeClr val="accent1">
                    <a:lumMod val="75000"/>
                  </a:schemeClr>
                </a:solidFill>
              </a:rPr>
              <a:t>есть сестра и брат;</a:t>
            </a:r>
          </a:p>
          <a:p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</a:rPr>
              <a:t>Уолт Дисней </a:t>
            </a:r>
            <a:r>
              <a:rPr lang="ru-RU" sz="5100" dirty="0" smtClean="0">
                <a:solidFill>
                  <a:schemeClr val="accent1">
                    <a:lumMod val="75000"/>
                  </a:schemeClr>
                </a:solidFill>
              </a:rPr>
              <a:t>четвертый ребенок из пяти;</a:t>
            </a:r>
          </a:p>
          <a:p>
            <a:r>
              <a:rPr lang="ru-RU" sz="5100" b="1" u="sng" dirty="0" smtClean="0">
                <a:solidFill>
                  <a:schemeClr val="accent1">
                    <a:lumMod val="75000"/>
                  </a:schemeClr>
                </a:solidFill>
              </a:rPr>
              <a:t>Этот список можно продолжить дальше. </a:t>
            </a:r>
            <a:r>
              <a:rPr lang="ru-RU" sz="5100" dirty="0" smtClean="0">
                <a:solidFill>
                  <a:schemeClr val="accent1">
                    <a:lumMod val="75000"/>
                  </a:schemeClr>
                </a:solidFill>
              </a:rPr>
              <a:t>Кого вы назовете еще? Но стоит заметить тенденцию, что современные западные звезды чаще отечественных родом из многодетной семьи. Что вовсе не помешало им стать «богатыми и знаменитыми».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8" name="AutoShape 4" descr="http://proxy.whoisaaronbrown.com/proxy/https:/img-fotki.yandex.ru/get/5202/121447594.73d/0_166606_cf5a8551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proxy.whoisaaronbrown.com/proxy/https:/img-fotki.yandex.ru/get/5202/121447594.73d/0_166606_cf5a8551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856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Знаменитые люди  из многодетных семей</vt:lpstr>
      <vt:lpstr>Кустодиев  Борис Михайлович</vt:lpstr>
      <vt:lpstr>Репин Илья Ефимович</vt:lpstr>
      <vt:lpstr>Пушкин Александр Сергеевич</vt:lpstr>
      <vt:lpstr>Чехов Антон Павлович</vt:lpstr>
      <vt:lpstr>Гагарин  Юрий Алексеевич</vt:lpstr>
      <vt:lpstr>.</vt:lpstr>
      <vt:lpstr>Елена Васильевна Малышева </vt:lpstr>
      <vt:lpstr>А как же обстоят дела у талантливых  и знаменитых людей за границей? </vt:lpstr>
      <vt:lpstr>А как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Знаменитые люди  из многодетных семей</dc:title>
  <dc:creator>Andromur</dc:creator>
  <cp:lastModifiedBy>Andromur</cp:lastModifiedBy>
  <cp:revision>8</cp:revision>
  <dcterms:created xsi:type="dcterms:W3CDTF">2016-05-16T17:49:25Z</dcterms:created>
  <dcterms:modified xsi:type="dcterms:W3CDTF">2016-05-16T19:09:45Z</dcterms:modified>
</cp:coreProperties>
</file>